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390" r:id="rId3"/>
    <p:sldId id="522" r:id="rId4"/>
    <p:sldId id="531" r:id="rId5"/>
    <p:sldId id="483" r:id="rId6"/>
    <p:sldId id="504" r:id="rId7"/>
    <p:sldId id="496" r:id="rId8"/>
    <p:sldId id="543" r:id="rId9"/>
    <p:sldId id="528" r:id="rId10"/>
    <p:sldId id="497" r:id="rId11"/>
    <p:sldId id="532" r:id="rId12"/>
    <p:sldId id="524" r:id="rId13"/>
    <p:sldId id="527" r:id="rId14"/>
    <p:sldId id="525" r:id="rId15"/>
    <p:sldId id="502" r:id="rId16"/>
    <p:sldId id="523" r:id="rId17"/>
    <p:sldId id="499" r:id="rId18"/>
    <p:sldId id="509" r:id="rId19"/>
    <p:sldId id="538" r:id="rId20"/>
    <p:sldId id="534" r:id="rId21"/>
    <p:sldId id="533" r:id="rId22"/>
    <p:sldId id="540" r:id="rId23"/>
    <p:sldId id="545" r:id="rId24"/>
    <p:sldId id="541" r:id="rId25"/>
    <p:sldId id="505" r:id="rId26"/>
    <p:sldId id="506" r:id="rId27"/>
    <p:sldId id="512" r:id="rId28"/>
    <p:sldId id="546" r:id="rId29"/>
    <p:sldId id="542" r:id="rId30"/>
    <p:sldId id="501" r:id="rId31"/>
    <p:sldId id="535" r:id="rId32"/>
    <p:sldId id="539" r:id="rId33"/>
    <p:sldId id="493" r:id="rId34"/>
    <p:sldId id="477" r:id="rId3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84436"/>
  </p:normalViewPr>
  <p:slideViewPr>
    <p:cSldViewPr snapToGrid="0" snapToObjects="1" showGuides="1">
      <p:cViewPr varScale="1">
        <p:scale>
          <a:sx n="100" d="100"/>
          <a:sy n="100" d="100"/>
        </p:scale>
        <p:origin x="922" y="41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6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6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7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5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3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0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46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is growing rapidly </a:t>
            </a:r>
          </a:p>
          <a:p>
            <a:r>
              <a:rPr lang="en-US" dirty="0"/>
              <a:t>Based</a:t>
            </a:r>
            <a:r>
              <a:rPr lang="en-US" baseline="0" dirty="0"/>
              <a:t> in Mountain View – I am the only guy in UK/Europe</a:t>
            </a:r>
            <a:endParaRPr lang="en-US" dirty="0"/>
          </a:p>
          <a:p>
            <a:r>
              <a:rPr lang="en-US" dirty="0"/>
              <a:t>VC: $34M</a:t>
            </a:r>
            <a:r>
              <a:rPr lang="en-US" baseline="0" dirty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6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 / joe_london_kaggle_2016a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bit.ly / joe_london_kaggle_2016a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e@h2o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machine-learning-databases/wine-quality/winequality-white.csv" TargetMode="External"/><Relationship Id="rId2" Type="http://schemas.openxmlformats.org/officeDocument/2006/relationships/hyperlink" Target="http://archive.ics.uci.edu/ml/datasets/Wine+Qualit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docs.h2o.a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hyperlink" Target="https://www.youtube.com/playlist?list=PLNtMya54qvOHiqbwvBAFML74HsVyTqsn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Introduction to </a:t>
            </a:r>
            <a:br>
              <a:rPr lang="en-US" b="0" dirty="0"/>
            </a:br>
            <a:r>
              <a:rPr lang="en-US" b="0" dirty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Jo-fai (Joe) Chow</a:t>
            </a:r>
          </a:p>
          <a:p>
            <a:r>
              <a:rPr lang="en-US" dirty="0"/>
              <a:t>Data Scientist</a:t>
            </a:r>
          </a:p>
          <a:p>
            <a:r>
              <a:rPr lang="en-US" dirty="0">
                <a:hlinkClick r:id="rId3"/>
              </a:rPr>
              <a:t>joe@h2o.ai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(draft version 0.3)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Paris Machine Learning Meetup</a:t>
            </a:r>
          </a:p>
          <a:p>
            <a:pPr algn="ctr"/>
            <a:r>
              <a:rPr lang="en-US" dirty="0"/>
              <a:t>Murex</a:t>
            </a:r>
          </a:p>
          <a:p>
            <a:pPr algn="ctr"/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September, 2016</a:t>
            </a:r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Algorithm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9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9770" y="1152769"/>
            <a:ext cx="1485505" cy="600164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Strata Hadoop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London Talk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100" y="2080672"/>
            <a:ext cx="2753314" cy="26889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47214" y="3794486"/>
            <a:ext cx="2827670" cy="476364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47214" y="2851818"/>
            <a:ext cx="2836944" cy="409736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7787" y="2884609"/>
            <a:ext cx="841690" cy="461665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&amp; R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2906" y="3784445"/>
            <a:ext cx="1485505" cy="4308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Joe’s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LondonR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Talk</a:t>
            </a:r>
          </a:p>
          <a:p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bit.ly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/joe_h2o_talk3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62419" y="2564296"/>
            <a:ext cx="2821739" cy="25840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3" idx="3"/>
            <a:endCxn id="11" idx="1"/>
          </p:cNvCxnSpPr>
          <p:nvPr/>
        </p:nvCxnSpPr>
        <p:spPr>
          <a:xfrm>
            <a:off x="1209477" y="3115442"/>
            <a:ext cx="337737" cy="91722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5" idx="1"/>
          </p:cNvCxnSpPr>
          <p:nvPr/>
        </p:nvCxnSpPr>
        <p:spPr>
          <a:xfrm flipV="1">
            <a:off x="1209477" y="2693497"/>
            <a:ext cx="352942" cy="42194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0" idx="3"/>
          </p:cNvCxnSpPr>
          <p:nvPr/>
        </p:nvCxnSpPr>
        <p:spPr>
          <a:xfrm flipH="1">
            <a:off x="7490414" y="1752933"/>
            <a:ext cx="812109" cy="46218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1"/>
            <a:endCxn id="12" idx="3"/>
          </p:cNvCxnSpPr>
          <p:nvPr/>
        </p:nvCxnSpPr>
        <p:spPr>
          <a:xfrm flipH="1" flipV="1">
            <a:off x="4384158" y="3056686"/>
            <a:ext cx="3128748" cy="94320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H2O Demos</a:t>
            </a:r>
          </a:p>
        </p:txBody>
      </p:sp>
    </p:spTree>
    <p:extLst>
      <p:ext uri="{BB962C8B-B14F-4D97-AF65-F5344CB8AC3E}">
        <p14:creationId xmlns:p14="http://schemas.microsoft.com/office/powerpoint/2010/main" val="158796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1: Web Interface </a:t>
            </a:r>
          </a:p>
          <a:p>
            <a:pPr lvl="1"/>
            <a:r>
              <a:rPr lang="en-US" dirty="0"/>
              <a:t>Public dataset</a:t>
            </a:r>
          </a:p>
          <a:p>
            <a:pPr lvl="1"/>
            <a:r>
              <a:rPr lang="en-US" dirty="0"/>
              <a:t>Import data</a:t>
            </a:r>
          </a:p>
          <a:p>
            <a:pPr lvl="1"/>
            <a:r>
              <a:rPr lang="en-US" dirty="0"/>
              <a:t>Explore data</a:t>
            </a:r>
          </a:p>
          <a:p>
            <a:pPr lvl="1"/>
            <a:r>
              <a:rPr lang="en-US" dirty="0"/>
              <a:t>Build &amp; evaluate models</a:t>
            </a:r>
          </a:p>
          <a:p>
            <a:pPr lvl="1"/>
            <a:r>
              <a:rPr lang="en-US" dirty="0"/>
              <a:t>Make predictions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 2: R Interface</a:t>
            </a:r>
          </a:p>
          <a:p>
            <a:pPr lvl="1"/>
            <a:r>
              <a:rPr lang="en-US" dirty="0"/>
              <a:t>Same process using R 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84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93" y="892072"/>
            <a:ext cx="2493909" cy="3738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4195" y="4657964"/>
            <a:ext cx="1755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28.media.tumblr.com</a:t>
            </a:r>
          </a:p>
        </p:txBody>
      </p:sp>
    </p:spTree>
    <p:extLst>
      <p:ext uri="{BB962C8B-B14F-4D97-AF65-F5344CB8AC3E}">
        <p14:creationId xmlns:p14="http://schemas.microsoft.com/office/powerpoint/2010/main" val="76868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Dataset – Wine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11 Features</a:t>
            </a:r>
          </a:p>
          <a:p>
            <a:pPr lvl="1"/>
            <a:r>
              <a:rPr lang="en-GB" dirty="0"/>
              <a:t>Characteristics </a:t>
            </a:r>
            <a:r>
              <a:rPr lang="is-IS" dirty="0"/>
              <a:t>of wine</a:t>
            </a:r>
          </a:p>
          <a:p>
            <a:pPr lvl="2"/>
            <a:r>
              <a:rPr lang="is-IS" dirty="0"/>
              <a:t>Acidity, Sugar, pH ... </a:t>
            </a:r>
            <a:r>
              <a:rPr lang="en-US" dirty="0"/>
              <a:t>etc.</a:t>
            </a:r>
          </a:p>
          <a:p>
            <a:pPr lvl="2"/>
            <a:endParaRPr lang="en-US" dirty="0"/>
          </a:p>
          <a:p>
            <a:r>
              <a:rPr lang="en-US" b="1" dirty="0"/>
              <a:t>1 Output</a:t>
            </a:r>
          </a:p>
          <a:p>
            <a:pPr lvl="1"/>
            <a:r>
              <a:rPr lang="en-US" dirty="0"/>
              <a:t>Quality (0 – 10)</a:t>
            </a:r>
          </a:p>
          <a:p>
            <a:pPr lvl="1"/>
            <a:r>
              <a:rPr lang="en-US" dirty="0"/>
              <a:t>Classification / Regression</a:t>
            </a:r>
          </a:p>
          <a:p>
            <a:pPr lvl="1"/>
            <a:endParaRPr lang="en-US" dirty="0"/>
          </a:p>
          <a:p>
            <a:r>
              <a:rPr lang="en-US" b="1" dirty="0"/>
              <a:t>4898 Records</a:t>
            </a:r>
          </a:p>
          <a:p>
            <a:pPr lvl="1"/>
            <a:r>
              <a:rPr lang="en-US" dirty="0"/>
              <a:t>White wine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UCI Machine Learning Repository</a:t>
            </a:r>
          </a:p>
          <a:p>
            <a:pPr lvl="1"/>
            <a:r>
              <a:rPr lang="en-US" dirty="0">
                <a:hlinkClick r:id="rId2"/>
              </a:rPr>
              <a:t>http://archive.ics.uci.edu/ml/datasets/Wine+Quality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CSV</a:t>
            </a:r>
          </a:p>
          <a:p>
            <a:pPr lvl="1"/>
            <a:r>
              <a:rPr lang="en-US" dirty="0">
                <a:hlinkClick r:id="rId3"/>
              </a:rPr>
              <a:t>http://archive.ics.uci.edu/ml/machine-learning-databases/wine-quality/winequality-white.csv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2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Flow (Web Interface)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and unzip </a:t>
            </a:r>
            <a:r>
              <a:rPr lang="en-US" b="1" dirty="0">
                <a:solidFill>
                  <a:schemeClr val="tx1"/>
                </a:solidFill>
              </a:rPr>
              <a:t>jar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www.h2o.ai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terminal: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java -jar h2o.jar</a:t>
            </a:r>
          </a:p>
          <a:p>
            <a:endParaRPr lang="en-US" dirty="0"/>
          </a:p>
          <a:p>
            <a:r>
              <a:rPr lang="en-US" dirty="0"/>
              <a:t>Web browser: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localhost:54321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06" y="705210"/>
            <a:ext cx="2382099" cy="144062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81778" y="1496820"/>
            <a:ext cx="1461876" cy="4877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41" y="2940355"/>
            <a:ext cx="2022430" cy="206388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>
          <a:xfrm flipV="1">
            <a:off x="3264939" y="3972296"/>
            <a:ext cx="2487202" cy="3124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885" y="2190699"/>
            <a:ext cx="5474752" cy="70668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3261555" y="2940355"/>
            <a:ext cx="629013" cy="1639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4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Web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 err="1"/>
              <a:t>bit.ly</a:t>
            </a:r>
            <a:r>
              <a:rPr lang="en-US" b="1" dirty="0"/>
              <a:t>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demo_01_flow</a:t>
            </a:r>
          </a:p>
          <a:p>
            <a:pPr lvl="1"/>
            <a:r>
              <a:rPr lang="en-US" dirty="0"/>
              <a:t>Following the procedures in </a:t>
            </a:r>
            <a:r>
              <a:rPr lang="en-US" b="1" dirty="0" err="1"/>
              <a:t>README.md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Screenshot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5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Interfaces – R, Python &amp;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Resources - </a:t>
            </a:r>
            <a:r>
              <a:rPr lang="en-US" dirty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Package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Install latest stable </a:t>
            </a:r>
          </a:p>
          <a:p>
            <a:pPr lvl="1"/>
            <a:r>
              <a:rPr lang="en-US" b="1" i="1" dirty="0"/>
              <a:t>Recommended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See instructions on webpage</a:t>
            </a:r>
          </a:p>
          <a:p>
            <a:pPr lvl="1"/>
            <a:endParaRPr lang="en-US" dirty="0"/>
          </a:p>
          <a:p>
            <a:r>
              <a:rPr lang="en-US" b="1" dirty="0"/>
              <a:t>Install from CRAN</a:t>
            </a:r>
          </a:p>
          <a:p>
            <a:pPr lvl="1"/>
            <a:r>
              <a:rPr lang="en-US" dirty="0" err="1"/>
              <a:t>install.packages</a:t>
            </a:r>
            <a:r>
              <a:rPr lang="en-US" dirty="0"/>
              <a:t>(”h2o”)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75975"/>
            <a:ext cx="4038600" cy="2442424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3766930" y="2454965"/>
            <a:ext cx="2170883" cy="1422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2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R Interface –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online audience</a:t>
            </a:r>
          </a:p>
          <a:p>
            <a:pPr lvl="1"/>
            <a:r>
              <a:rPr lang="en-US" dirty="0"/>
              <a:t>Go to this GitHub repo </a:t>
            </a:r>
            <a:r>
              <a:rPr lang="en-US" b="1" dirty="0" err="1"/>
              <a:t>bit.ly</a:t>
            </a:r>
            <a:r>
              <a:rPr lang="en-US" b="1" dirty="0"/>
              <a:t>/h2o_paris_1</a:t>
            </a:r>
            <a:endParaRPr lang="en-US" dirty="0"/>
          </a:p>
          <a:p>
            <a:pPr lvl="1"/>
            <a:r>
              <a:rPr lang="en-US" dirty="0"/>
              <a:t>Go to sub-folder </a:t>
            </a:r>
            <a:r>
              <a:rPr lang="en-US" b="1" dirty="0"/>
              <a:t>demo_02_r</a:t>
            </a:r>
          </a:p>
          <a:p>
            <a:pPr lvl="1"/>
            <a:r>
              <a:rPr lang="en-US" dirty="0"/>
              <a:t>Download and run </a:t>
            </a:r>
            <a:r>
              <a:rPr lang="en-US" b="1" dirty="0"/>
              <a:t>R scripts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Screenshot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2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2005 - 2015</a:t>
            </a:r>
          </a:p>
          <a:p>
            <a:endParaRPr lang="en-US" dirty="0"/>
          </a:p>
          <a:p>
            <a:r>
              <a:rPr lang="en-US" dirty="0"/>
              <a:t>Water Engineer</a:t>
            </a:r>
          </a:p>
          <a:p>
            <a:pPr lvl="1"/>
            <a:r>
              <a:rPr lang="en-US" dirty="0"/>
              <a:t>Consultant for Utilities</a:t>
            </a:r>
          </a:p>
          <a:p>
            <a:pPr lvl="1"/>
            <a:r>
              <a:rPr lang="en-US" dirty="0"/>
              <a:t>EngD Research</a:t>
            </a:r>
          </a:p>
          <a:p>
            <a:pPr lvl="2"/>
            <a:r>
              <a:rPr lang="en-US" dirty="0"/>
              <a:t>Machine learning + Water Engineering</a:t>
            </a:r>
          </a:p>
          <a:p>
            <a:pPr lvl="1"/>
            <a:r>
              <a:rPr lang="en-US" b="1" i="1" dirty="0"/>
              <a:t>Discovered H2O in 2014!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2015 - Present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Virgin Media (UK)</a:t>
            </a:r>
          </a:p>
          <a:p>
            <a:pPr lvl="1"/>
            <a:r>
              <a:rPr lang="en-US" dirty="0"/>
              <a:t>Domino Data Lab (US)</a:t>
            </a:r>
          </a:p>
          <a:p>
            <a:pPr lvl="1"/>
            <a:r>
              <a:rPr lang="en-US" dirty="0"/>
              <a:t>H2O.ai (US)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 Long story – see </a:t>
            </a:r>
            <a:r>
              <a:rPr lang="en-US" dirty="0" err="1"/>
              <a:t>bit.ly</a:t>
            </a:r>
            <a:r>
              <a:rPr lang="en-US" dirty="0"/>
              <a:t>/joe_h2o_talk2</a:t>
            </a:r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r>
              <a:rPr lang="en-US" dirty="0"/>
              <a:t> Optimization</a:t>
            </a:r>
          </a:p>
          <a:p>
            <a:r>
              <a:rPr lang="en-US" dirty="0"/>
              <a:t>Model Stacking</a:t>
            </a:r>
          </a:p>
          <a:p>
            <a:r>
              <a:rPr lang="en-US" dirty="0"/>
              <a:t>Export Plain Old Java Object (POJO)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  <a:p>
            <a:pPr lvl="1"/>
            <a:r>
              <a:rPr lang="en-US" dirty="0"/>
              <a:t>Budapest H2O Workshop</a:t>
            </a:r>
          </a:p>
          <a:p>
            <a:pPr lvl="1"/>
            <a:r>
              <a:rPr lang="en-US" dirty="0"/>
              <a:t>Other links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6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Why H2O?</a:t>
            </a:r>
          </a:p>
        </p:txBody>
      </p:sp>
    </p:spTree>
    <p:extLst>
      <p:ext uri="{BB962C8B-B14F-4D97-AF65-F5344CB8AC3E}">
        <p14:creationId xmlns:p14="http://schemas.microsoft.com/office/powerpoint/2010/main" val="145109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is Eating the 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98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Everyone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20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Our Users &amp; Customers</a:t>
            </a:r>
          </a:p>
        </p:txBody>
      </p:sp>
    </p:spTree>
    <p:extLst>
      <p:ext uri="{BB962C8B-B14F-4D97-AF65-F5344CB8AC3E}">
        <p14:creationId xmlns:p14="http://schemas.microsoft.com/office/powerpoint/2010/main" val="1503455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Szilard </a:t>
            </a:r>
            <a:r>
              <a:rPr lang="en-US" sz="2400" dirty="0" err="1"/>
              <a:t>Pafka</a:t>
            </a:r>
            <a:r>
              <a:rPr lang="en-US" sz="2400" dirty="0"/>
              <a:t> – ‎Chief Data Scientist at Epoch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Sziland’s</a:t>
            </a:r>
            <a:r>
              <a:rPr lang="en-US" dirty="0"/>
              <a:t> talks / blog posts about H2O:</a:t>
            </a:r>
          </a:p>
          <a:p>
            <a:pPr lvl="1"/>
            <a:r>
              <a:rPr lang="en-US" dirty="0"/>
              <a:t>ML Benchmark</a:t>
            </a:r>
          </a:p>
          <a:p>
            <a:pPr lvl="1"/>
            <a:r>
              <a:rPr lang="en-US" dirty="0"/>
              <a:t>Intro to ML with H2O</a:t>
            </a:r>
          </a:p>
          <a:p>
            <a:pPr lvl="1"/>
            <a:r>
              <a:rPr lang="en-US" dirty="0"/>
              <a:t>Tweets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Szilard </a:t>
            </a:r>
            <a:r>
              <a:rPr lang="en-US" dirty="0" err="1"/>
              <a:t>Pafka</a:t>
            </a:r>
            <a:r>
              <a:rPr lang="en-US" dirty="0"/>
              <a:t> – Why H2O?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Szilard’s Summary Slide</a:t>
            </a:r>
          </a:p>
        </p:txBody>
      </p:sp>
    </p:spTree>
    <p:extLst>
      <p:ext uri="{BB962C8B-B14F-4D97-AF65-F5344CB8AC3E}">
        <p14:creationId xmlns:p14="http://schemas.microsoft.com/office/powerpoint/2010/main" val="7097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Telenor (Telecom in Hungary) – Why H2O?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6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for </a:t>
            </a:r>
            <a:r>
              <a:rPr lang="en-US" dirty="0" err="1"/>
              <a:t>Kaggle</a:t>
            </a:r>
            <a:r>
              <a:rPr lang="en-US" dirty="0"/>
              <a:t> Competitions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9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 – Why H2O?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 quotes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3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This Talk (30 mins)</a:t>
            </a:r>
          </a:p>
          <a:p>
            <a:pPr lvl="1"/>
            <a:r>
              <a:rPr lang="en-US" dirty="0"/>
              <a:t>About H2O.ai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Web &amp; R Interface</a:t>
            </a:r>
          </a:p>
          <a:p>
            <a:pPr lvl="1"/>
            <a:r>
              <a:rPr lang="en-US" dirty="0"/>
              <a:t>Why H2O?</a:t>
            </a:r>
          </a:p>
          <a:p>
            <a:pPr lvl="2"/>
            <a:r>
              <a:rPr lang="en-US" dirty="0"/>
              <a:t>Our Community</a:t>
            </a:r>
          </a:p>
          <a:p>
            <a:pPr lvl="2"/>
            <a:r>
              <a:rPr lang="en-US" dirty="0"/>
              <a:t>Our Customers</a:t>
            </a:r>
          </a:p>
          <a:p>
            <a:pPr lvl="1"/>
            <a:r>
              <a:rPr lang="en-US" dirty="0"/>
              <a:t>What’s Next?</a:t>
            </a:r>
          </a:p>
          <a:p>
            <a:pPr lvl="2"/>
            <a:r>
              <a:rPr lang="en-US" dirty="0"/>
              <a:t>New developments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Second Talk (30 mins)</a:t>
            </a:r>
          </a:p>
          <a:p>
            <a:pPr lvl="1"/>
            <a:r>
              <a:rPr lang="en-US" dirty="0"/>
              <a:t>Deep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</a:t>
            </a:r>
            <a:r>
              <a:rPr lang="en-US" dirty="0" err="1"/>
              <a:t>mxnet</a:t>
            </a:r>
            <a:endParaRPr lang="en-US" dirty="0"/>
          </a:p>
          <a:p>
            <a:pPr lvl="2"/>
            <a:r>
              <a:rPr lang="en-US" dirty="0"/>
              <a:t>H2O + </a:t>
            </a:r>
            <a:r>
              <a:rPr lang="en-US" dirty="0" err="1"/>
              <a:t>TensorFlow</a:t>
            </a:r>
            <a:endParaRPr lang="en-US" dirty="0"/>
          </a:p>
          <a:p>
            <a:pPr lvl="2"/>
            <a:endParaRPr lang="en-US" dirty="0"/>
          </a:p>
          <a:p>
            <a:r>
              <a:rPr lang="en-US" b="1" dirty="0"/>
              <a:t>Third Talk (45 mins)</a:t>
            </a:r>
          </a:p>
          <a:p>
            <a:pPr lvl="1"/>
            <a:r>
              <a:rPr lang="en-US" dirty="0"/>
              <a:t>H2O + Spark = Sparkling Water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H2O + Spark </a:t>
            </a:r>
            <a:r>
              <a:rPr lang="en-US" dirty="0" err="1"/>
              <a:t>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Customers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250" y="4567208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out the videos -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www.h2o.ai</a:t>
            </a:r>
          </a:p>
        </p:txBody>
      </p:sp>
    </p:spTree>
    <p:extLst>
      <p:ext uri="{BB962C8B-B14F-4D97-AF65-F5344CB8AC3E}">
        <p14:creationId xmlns:p14="http://schemas.microsoft.com/office/powerpoint/2010/main" val="2125754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104899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</a:t>
            </a:r>
            <a:r>
              <a:rPr lang="en-US" sz="800" i="1">
                <a:solidFill>
                  <a:schemeClr val="tx1">
                    <a:lumMod val="65000"/>
                    <a:lumOff val="35000"/>
                  </a:schemeClr>
                </a:solidFill>
              </a:rPr>
              <a:t>: Virgin Media</a:t>
            </a:r>
            <a:endParaRPr lang="en-US" sz="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02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is Evolving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H2O Open Tour NYC YouTube Playlist</a:t>
            </a:r>
            <a:endParaRPr lang="en-US" dirty="0"/>
          </a:p>
          <a:p>
            <a:pPr lvl="1"/>
            <a:r>
              <a:rPr lang="en-US" dirty="0"/>
              <a:t>Advanced data munging</a:t>
            </a:r>
          </a:p>
          <a:p>
            <a:pPr lvl="1"/>
            <a:r>
              <a:rPr lang="en-US" dirty="0"/>
              <a:t>Visual ML</a:t>
            </a:r>
          </a:p>
          <a:p>
            <a:pPr lvl="1"/>
            <a:r>
              <a:rPr lang="en-US" dirty="0"/>
              <a:t>Deep Water (2</a:t>
            </a:r>
            <a:r>
              <a:rPr lang="en-US" baseline="30000" dirty="0"/>
              <a:t>nd</a:t>
            </a:r>
            <a:r>
              <a:rPr lang="en-US" dirty="0"/>
              <a:t> talk)</a:t>
            </a:r>
          </a:p>
          <a:p>
            <a:pPr lvl="1"/>
            <a:r>
              <a:rPr lang="en-US" dirty="0"/>
              <a:t>Sparkling Water (3</a:t>
            </a:r>
            <a:r>
              <a:rPr lang="en-US" baseline="30000" dirty="0"/>
              <a:t>rd</a:t>
            </a:r>
            <a:r>
              <a:rPr lang="en-US" dirty="0"/>
              <a:t> talk)</a:t>
            </a:r>
            <a:endParaRPr lang="is-IS" dirty="0"/>
          </a:p>
          <a:p>
            <a:pPr lvl="1"/>
            <a:r>
              <a:rPr lang="is-IS" dirty="0"/>
              <a:t>Steam</a:t>
            </a:r>
          </a:p>
          <a:p>
            <a:pPr lvl="2"/>
            <a:r>
              <a:rPr lang="is-IS" dirty="0"/>
              <a:t>New data science platform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956285"/>
            <a:ext cx="1728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307" y="2569228"/>
            <a:ext cx="1728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1206253"/>
            <a:ext cx="1728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1598957"/>
            <a:ext cx="1728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524" y="3041926"/>
            <a:ext cx="1728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836" y="3434630"/>
            <a:ext cx="1728000" cy="108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789947" y="1467853"/>
            <a:ext cx="962527" cy="66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63190" y="2678957"/>
            <a:ext cx="2089284" cy="244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Paris ML Meetup</a:t>
            </a:r>
          </a:p>
          <a:p>
            <a:pPr lvl="1"/>
            <a:r>
              <a:rPr lang="en-US" dirty="0" err="1"/>
              <a:t>Jiqiong</a:t>
            </a:r>
            <a:r>
              <a:rPr lang="en-US" dirty="0"/>
              <a:t> (Ji) </a:t>
            </a:r>
            <a:r>
              <a:rPr lang="en-US" dirty="0" err="1"/>
              <a:t>Qiu</a:t>
            </a:r>
            <a:endParaRPr lang="en-US" dirty="0"/>
          </a:p>
          <a:p>
            <a:pPr lvl="1"/>
            <a:r>
              <a:rPr lang="en-US" dirty="0"/>
              <a:t>Franck </a:t>
            </a:r>
            <a:r>
              <a:rPr lang="en-US" dirty="0" err="1"/>
              <a:t>Bardol</a:t>
            </a:r>
            <a:endParaRPr lang="en-US" dirty="0"/>
          </a:p>
          <a:p>
            <a:pPr lvl="1"/>
            <a:r>
              <a:rPr lang="en-US" dirty="0"/>
              <a:t>Igor Carron</a:t>
            </a:r>
          </a:p>
          <a:p>
            <a:pPr lvl="1"/>
            <a:endParaRPr lang="en-US" dirty="0"/>
          </a:p>
          <a:p>
            <a:r>
              <a:rPr lang="en-US" dirty="0"/>
              <a:t>Murex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Slides &amp; Code</a:t>
            </a:r>
          </a:p>
          <a:p>
            <a:pPr lvl="1"/>
            <a:r>
              <a:rPr lang="en-US" dirty="0" err="1"/>
              <a:t>bit.ly</a:t>
            </a:r>
            <a:r>
              <a:rPr lang="en-US" dirty="0"/>
              <a:t>/h2o_paris_1</a:t>
            </a:r>
          </a:p>
          <a:p>
            <a:pPr lvl="1"/>
            <a:endParaRPr lang="en-US" dirty="0"/>
          </a:p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woobe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46429"/>
            <a:ext cx="7953957" cy="927806"/>
          </a:xfrm>
        </p:spPr>
        <p:txBody>
          <a:bodyPr>
            <a:noAutofit/>
          </a:bodyPr>
          <a:lstStyle/>
          <a:p>
            <a:r>
              <a:rPr lang="en-US" sz="5400" dirty="0"/>
              <a:t>About H2O.ai</a:t>
            </a:r>
          </a:p>
        </p:txBody>
      </p:sp>
    </p:spTree>
    <p:extLst>
      <p:ext uri="{BB962C8B-B14F-4D97-AF65-F5344CB8AC3E}">
        <p14:creationId xmlns:p14="http://schemas.microsoft.com/office/powerpoint/2010/main" val="163151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H2O.ai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H2O.ai, the Company</a:t>
            </a:r>
          </a:p>
          <a:p>
            <a:pPr lvl="1"/>
            <a:r>
              <a:rPr lang="en-US" dirty="0"/>
              <a:t>Team: 80 (71 shown)</a:t>
            </a:r>
          </a:p>
          <a:p>
            <a:pPr lvl="1"/>
            <a:r>
              <a:rPr lang="en-US" dirty="0"/>
              <a:t>Founded in 2012</a:t>
            </a:r>
          </a:p>
          <a:p>
            <a:pPr lvl="1"/>
            <a:r>
              <a:rPr lang="en-US" dirty="0"/>
              <a:t>HQ: Mountain View, California</a:t>
            </a:r>
          </a:p>
          <a:p>
            <a:pPr lvl="1"/>
            <a:endParaRPr lang="en-US" dirty="0"/>
          </a:p>
          <a:p>
            <a:r>
              <a:rPr lang="en-US" b="1" dirty="0"/>
              <a:t>H2O, the Platform</a:t>
            </a:r>
          </a:p>
          <a:p>
            <a:pPr lvl="1"/>
            <a:r>
              <a:rPr lang="en-US" dirty="0"/>
              <a:t>Open Source (Apache 2.0)</a:t>
            </a:r>
          </a:p>
          <a:p>
            <a:pPr lvl="1"/>
            <a:r>
              <a:rPr lang="en-US" dirty="0"/>
              <a:t>R, Python, Scala, Java and Web Interfaces</a:t>
            </a:r>
          </a:p>
          <a:p>
            <a:pPr lvl="1"/>
            <a:r>
              <a:rPr lang="en-US" dirty="0"/>
              <a:t>Distributed Algorithms that Scale to Big Data</a:t>
            </a:r>
          </a:p>
          <a:p>
            <a:pPr lvl="1"/>
            <a:r>
              <a:rPr lang="en-US" dirty="0"/>
              <a:t>Works with Laptop, Hadoop &amp; Spark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</a:t>
            </a:r>
          </a:p>
        </p:txBody>
      </p:sp>
      <p:cxnSp>
        <p:nvCxnSpPr>
          <p:cNvPr id="9" name="Straight Arrow Connector 8"/>
          <p:cNvCxnSpPr>
            <a:endCxn id="8" idx="3"/>
          </p:cNvCxnSpPr>
          <p:nvPr/>
        </p:nvCxnSpPr>
        <p:spPr>
          <a:xfrm flipH="1" flipV="1">
            <a:off x="7380972" y="2048577"/>
            <a:ext cx="762001" cy="2903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05569" y="229574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Jakub</a:t>
            </a:r>
          </a:p>
          <a:p>
            <a:r>
              <a:rPr lang="en-US" dirty="0"/>
              <a:t>(</a:t>
            </a:r>
            <a:r>
              <a:rPr lang="en-US" dirty="0" err="1"/>
              <a:t>Kuba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H2O.ai &amp; Stanford University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09046"/>
            <a:ext cx="4134616" cy="413461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809046"/>
            <a:ext cx="3600000" cy="20261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800" y="2917559"/>
            <a:ext cx="3600000" cy="20261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6800" y="4565631"/>
            <a:ext cx="354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useR</a:t>
            </a:r>
            <a:r>
              <a:rPr lang="en-US" sz="1600" dirty="0">
                <a:solidFill>
                  <a:schemeClr val="bg1"/>
                </a:solidFill>
              </a:rPr>
              <a:t>! 2016 Conference at Stanford</a:t>
            </a:r>
          </a:p>
        </p:txBody>
      </p:sp>
    </p:spTree>
    <p:extLst>
      <p:ext uri="{BB962C8B-B14F-4D97-AF65-F5344CB8AC3E}">
        <p14:creationId xmlns:p14="http://schemas.microsoft.com/office/powerpoint/2010/main" val="52447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Advisory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H2O’s Mission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494828"/>
            <a:ext cx="5055434" cy="337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6165" y="782051"/>
            <a:ext cx="563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Machine Learning for EVERYONE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8962" y="4898599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</a:t>
            </a:r>
            <a:r>
              <a:rPr lang="en-US" sz="800" i="1">
                <a:solidFill>
                  <a:schemeClr val="tx1">
                    <a:lumMod val="65000"/>
                    <a:lumOff val="35000"/>
                  </a:schemeClr>
                </a:solidFill>
              </a:rPr>
              <a:t>: Virgin Media</a:t>
            </a:r>
            <a:endParaRPr lang="en-US" sz="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1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H2O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Core algorithms written in high performance Java.</a:t>
            </a:r>
          </a:p>
          <a:p>
            <a:r>
              <a:rPr lang="en-US" dirty="0"/>
              <a:t>Fast, distributed and scalable.</a:t>
            </a:r>
          </a:p>
          <a:p>
            <a:r>
              <a:rPr lang="en-US" dirty="0"/>
              <a:t>APIs available in R, Python, Scala, REST/JSON and web.</a:t>
            </a:r>
          </a:p>
          <a:p>
            <a:r>
              <a:rPr lang="en-US" dirty="0"/>
              <a:t>Works with laptop, Hadoop and Spark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87" y="1027859"/>
            <a:ext cx="1121739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080" y="2746699"/>
            <a:ext cx="932903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200" y="2746699"/>
            <a:ext cx="723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417" y="2746699"/>
            <a:ext cx="48878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414" y="2746699"/>
            <a:ext cx="1505143" cy="7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829" y="3663794"/>
            <a:ext cx="1613978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42" y="338478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31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10954</TotalTime>
  <Words>710</Words>
  <Application>Microsoft Office PowerPoint</Application>
  <PresentationFormat>On-screen Show (16:9)</PresentationFormat>
  <Paragraphs>240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Courier New</vt:lpstr>
      <vt:lpstr>Times New Roman</vt:lpstr>
      <vt:lpstr>Custom Design</vt:lpstr>
      <vt:lpstr>Introduction to  Machine Learning with H2O</vt:lpstr>
      <vt:lpstr>About Me: Civil Engineer → Data Scientist</vt:lpstr>
      <vt:lpstr>Agenda</vt:lpstr>
      <vt:lpstr>PowerPoint Presentation</vt:lpstr>
      <vt:lpstr>About H2O.ai</vt:lpstr>
      <vt:lpstr>H2O.ai &amp; Stanford University</vt:lpstr>
      <vt:lpstr>Scientific Advisory Council</vt:lpstr>
      <vt:lpstr>H2O’s Mission</vt:lpstr>
      <vt:lpstr>H2O Platform Overview</vt:lpstr>
      <vt:lpstr>Current Algorithm Overview</vt:lpstr>
      <vt:lpstr>PowerPoint Presentation</vt:lpstr>
      <vt:lpstr>H2O Demos</vt:lpstr>
      <vt:lpstr>Public Dataset – Wine Quality</vt:lpstr>
      <vt:lpstr>Public Dataset – Wine Quality</vt:lpstr>
      <vt:lpstr>H2O Flow (Web Interface) Demo</vt:lpstr>
      <vt:lpstr>H2O Web Interface – Live Demo</vt:lpstr>
      <vt:lpstr>H2O Interfaces – R, Python &amp; Others</vt:lpstr>
      <vt:lpstr>H2O R Package Demo</vt:lpstr>
      <vt:lpstr>H2O R Interface – Live Demo</vt:lpstr>
      <vt:lpstr>More Advanced Topics</vt:lpstr>
      <vt:lpstr>PowerPoint Presentation</vt:lpstr>
      <vt:lpstr>AI is Eating the World</vt:lpstr>
      <vt:lpstr>Machine Learning for Everyone</vt:lpstr>
      <vt:lpstr>PowerPoint Presentation</vt:lpstr>
      <vt:lpstr>Szilard Pafka – ‎Chief Data Scientist at Epoch  </vt:lpstr>
      <vt:lpstr>Szilard Pafka – Why H2O?</vt:lpstr>
      <vt:lpstr>Telenor (Telecom in Hungary) – Why H2O?</vt:lpstr>
      <vt:lpstr>H2O for Kaggle Competitions</vt:lpstr>
      <vt:lpstr>Wit – Why H2O?</vt:lpstr>
      <vt:lpstr>H2O Customers</vt:lpstr>
      <vt:lpstr>PowerPoint Presentation</vt:lpstr>
      <vt:lpstr>Recap: H2O’s Mission</vt:lpstr>
      <vt:lpstr>H2O is Evolving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859</cp:revision>
  <cp:lastPrinted>2016-09-01T23:03:45Z</cp:lastPrinted>
  <dcterms:created xsi:type="dcterms:W3CDTF">2015-09-15T15:26:47Z</dcterms:created>
  <dcterms:modified xsi:type="dcterms:W3CDTF">2016-09-20T11:15:28Z</dcterms:modified>
</cp:coreProperties>
</file>